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77" r:id="rId4"/>
    <p:sldId id="279" r:id="rId5"/>
    <p:sldId id="266" r:id="rId6"/>
    <p:sldId id="261" r:id="rId7"/>
    <p:sldId id="262" r:id="rId8"/>
    <p:sldId id="264" r:id="rId9"/>
    <p:sldId id="265" r:id="rId10"/>
    <p:sldId id="267" r:id="rId11"/>
    <p:sldId id="269" r:id="rId12"/>
    <p:sldId id="270" r:id="rId13"/>
    <p:sldId id="271" r:id="rId14"/>
    <p:sldId id="272" r:id="rId15"/>
    <p:sldId id="274" r:id="rId16"/>
    <p:sldId id="280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5" autoAdjust="0"/>
    <p:restoredTop sz="94162"/>
  </p:normalViewPr>
  <p:slideViewPr>
    <p:cSldViewPr snapToGrid="0">
      <p:cViewPr varScale="1">
        <p:scale>
          <a:sx n="119" d="100"/>
          <a:sy n="119" d="100"/>
        </p:scale>
        <p:origin x="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17/08/2026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FE17B-32FE-30E9-1690-4E2F59B0C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B79080-C0D8-CB3E-F482-32A8C77E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702700-68E9-BAB0-C856-5E522D94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1" y="615973"/>
            <a:ext cx="6145588" cy="47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4A79-3293-6992-AB39-8C67EF6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21" y="414670"/>
            <a:ext cx="9590568" cy="1063255"/>
          </a:xfrm>
        </p:spPr>
        <p:txBody>
          <a:bodyPr/>
          <a:lstStyle/>
          <a:p>
            <a:r>
              <a:rPr lang="en-GB" sz="4000" dirty="0"/>
              <a:t>Chapter 6: Theories and frameworks </a:t>
            </a:r>
            <a:br>
              <a:rPr lang="en-GB" dirty="0"/>
            </a:br>
            <a:r>
              <a:rPr lang="en-GB" sz="2400" i="1" dirty="0"/>
              <a:t>Bernadette Albert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3455-D34D-565F-6E55-C88731F3D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0967" y="1967023"/>
            <a:ext cx="9675628" cy="416448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E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xamines key theoretical frameworks of culture,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developing an understanding of culture by addressing frequently utilised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frameworks like the cultural web and the cultural iceberg, transitioning to more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complex theories: Hofstede’s cultural dimension theories and Hall’s high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low context cultures.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Unpacks Bourdieu’s theory of cultural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capital and space navigation, as social positioning and knowledge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influence and shape cultural opportunities and interactions.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sz="3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61AA-7FDE-73F2-3795-3021D013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93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B2DD6-7C57-6D3F-7432-959C4AA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EB2908-BA7B-A418-F22A-30465B60F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3578" y="65458"/>
            <a:ext cx="11224954" cy="671960"/>
          </a:xfrm>
          <a:prstGeom prst="rect">
            <a:avLst/>
          </a:prstGeom>
        </p:spPr>
        <p:txBody>
          <a:bodyPr/>
          <a:lstStyle/>
          <a:p>
            <a:r>
              <a:rPr lang="en-GB" sz="4000" dirty="0"/>
              <a:t>Introduction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2E3A6-2AC5-33C8-469A-63CD724B92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210301" y="737417"/>
            <a:ext cx="11771397" cy="482053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GB" sz="2400" dirty="0">
                <a:solidFill>
                  <a:srgbClr val="1A1919"/>
                </a:solidFill>
              </a:rPr>
              <a:t>Applies key theoretical concepts that explore how culture shapes events in a super-diverse society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1A1919"/>
                </a:solidFill>
              </a:rPr>
              <a:t>Impacts event management elements  - planning, audience engagement, content delivery – to limit risks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Cultural dimension theories 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High and low context cultures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Cultural iceberg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7 dimensions of culture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Theory of basic values</a:t>
            </a:r>
          </a:p>
          <a:p>
            <a:pPr lvl="1"/>
            <a:r>
              <a:rPr lang="en-GB" dirty="0">
                <a:solidFill>
                  <a:srgbClr val="1A1919"/>
                </a:solidFill>
              </a:rPr>
              <a:t>Concept of cultural competence</a:t>
            </a:r>
          </a:p>
          <a:p>
            <a:pPr lvl="1"/>
            <a:r>
              <a:rPr lang="en-GB" dirty="0" err="1">
                <a:solidFill>
                  <a:srgbClr val="1A1919"/>
                </a:solidFill>
              </a:rPr>
              <a:t>Habitus</a:t>
            </a:r>
            <a:endParaRPr lang="en-GB" dirty="0">
              <a:solidFill>
                <a:srgbClr val="1A1919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4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B5ECBEB-F289-3FDD-4554-0A4398959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269" y="310501"/>
            <a:ext cx="10848531" cy="604445"/>
          </a:xfrm>
        </p:spPr>
        <p:txBody>
          <a:bodyPr/>
          <a:lstStyle/>
          <a:p>
            <a:r>
              <a:rPr lang="en-GB" sz="4000" dirty="0"/>
              <a:t>The Cultural Web </a:t>
            </a:r>
            <a:r>
              <a:rPr lang="en-GB" sz="2500" dirty="0"/>
              <a:t>(adapted from Johnson, Whittington &amp; Scholes, 2023)</a:t>
            </a:r>
            <a:endParaRPr lang="en-US" sz="25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397689-74D1-FB57-5BE1-720322C879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2289"/>
            <a:ext cx="5181600" cy="4351338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Presents a social para</a:t>
            </a:r>
            <a:r>
              <a:rPr lang="en-GB" sz="2400" dirty="0">
                <a:solidFill>
                  <a:srgbClr val="1A1919"/>
                </a:solidFill>
              </a:rPr>
              <a:t>digm that represents collective identity and assumptions that define group cultural identity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Application to events can facilitate social cohesion, preserve cultural heritage and enable navigation of social and event spaces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Key to developing our own cultural competence </a:t>
            </a:r>
            <a:endParaRPr lang="en-GB" sz="2400" b="0" i="0" dirty="0">
              <a:solidFill>
                <a:srgbClr val="1A1919"/>
              </a:solidFill>
              <a:effectLst/>
            </a:endParaRPr>
          </a:p>
          <a:p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9F9B79-162E-EFE2-6BD3-CF9BD46D1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DA4E4A7-5A4B-F2FB-1440-7C3907296D4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54824" y="969570"/>
            <a:ext cx="5524541" cy="520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2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15B-FAF5-088C-566C-BB464B5A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9882"/>
          </a:xfrm>
        </p:spPr>
        <p:txBody>
          <a:bodyPr/>
          <a:lstStyle/>
          <a:p>
            <a:pPr algn="ctr"/>
            <a:r>
              <a:rPr lang="en-GB" sz="4000" dirty="0"/>
              <a:t>Hofstede’s Cultural Dimension theories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760CC-A241-A3A5-1532-D1CB39D5B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9140" y="1023844"/>
            <a:ext cx="10866120" cy="1498488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</a:rPr>
              <a:t>Enables development of view of cultural preference and behaviours</a:t>
            </a:r>
          </a:p>
          <a:p>
            <a:r>
              <a:rPr lang="en-GB" dirty="0">
                <a:solidFill>
                  <a:srgbClr val="1A1919"/>
                </a:solidFill>
              </a:rPr>
              <a:t>Enhances communication for smoother interactions</a:t>
            </a:r>
          </a:p>
          <a:p>
            <a:r>
              <a:rPr lang="en-GB" dirty="0">
                <a:solidFill>
                  <a:srgbClr val="1A1919"/>
                </a:solidFill>
              </a:rPr>
              <a:t>Understanding is key to navigating cross-cultural event situations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94B4832-3D11-92CF-5DA9-E88EAAC59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41226"/>
            <a:ext cx="5181600" cy="3596229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dirty="0"/>
              <a:t>Power-Distance Index</a:t>
            </a:r>
          </a:p>
          <a:p>
            <a:r>
              <a:rPr lang="en-GB" dirty="0"/>
              <a:t>Collectivism vs Individualism</a:t>
            </a:r>
          </a:p>
          <a:p>
            <a:r>
              <a:rPr lang="en-GB" dirty="0"/>
              <a:t>Masculinity vs Femininity</a:t>
            </a:r>
          </a:p>
          <a:p>
            <a:r>
              <a:rPr lang="en-GB" dirty="0"/>
              <a:t>Uncertainty Avoidance Index</a:t>
            </a:r>
          </a:p>
          <a:p>
            <a:r>
              <a:rPr lang="en-GB" dirty="0"/>
              <a:t>Long-term vs Short-term orientation</a:t>
            </a:r>
          </a:p>
          <a:p>
            <a:r>
              <a:rPr lang="en-GB" dirty="0"/>
              <a:t>Indulgence vs Restraint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9F5D-1188-C666-DBE6-0592CE8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558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903B-1D18-E617-A386-6577E4C1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46629"/>
            <a:ext cx="10515600" cy="659069"/>
          </a:xfrm>
        </p:spPr>
        <p:txBody>
          <a:bodyPr/>
          <a:lstStyle/>
          <a:p>
            <a:pPr algn="ctr"/>
            <a:r>
              <a:rPr lang="en-GB" sz="4000" dirty="0"/>
              <a:t>Hofstede </a:t>
            </a:r>
            <a:endParaRPr lang="en-US" sz="24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2776A-B546-E204-D8C2-4ABAE18603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47" y="905114"/>
            <a:ext cx="5667609" cy="531098"/>
          </a:xfrm>
        </p:spPr>
        <p:txBody>
          <a:bodyPr/>
          <a:lstStyle/>
          <a:p>
            <a:pPr algn="ctr"/>
            <a:r>
              <a:rPr lang="en-GB" dirty="0"/>
              <a:t>Power Distance Index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A73E-076E-9B86-D498-A8BEADDF6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47" y="1436212"/>
            <a:ext cx="5667609" cy="381948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/>
              <a:t>Identifies the extent to which less powerful members of a society accept or expect the distribution of power within that context</a:t>
            </a:r>
          </a:p>
          <a:p>
            <a:r>
              <a:rPr lang="en-GB" sz="2400" dirty="0"/>
              <a:t>E.g. former caste systems, family structures class</a:t>
            </a:r>
          </a:p>
          <a:p>
            <a:r>
              <a:rPr lang="en-GB" sz="2400" dirty="0"/>
              <a:t>Low power index societies have more equal distribution of power – consultation, active involvement, feedback</a:t>
            </a:r>
            <a:endParaRPr lang="en-US" sz="24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52EEC7-411D-5D90-C5E9-5E0C92DD70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5647" y="905114"/>
            <a:ext cx="5831557" cy="531098"/>
          </a:xfrm>
        </p:spPr>
        <p:txBody>
          <a:bodyPr/>
          <a:lstStyle/>
          <a:p>
            <a:pPr algn="ctr"/>
            <a:r>
              <a:rPr lang="en-GB" dirty="0"/>
              <a:t>Collectivism vs Individualism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E274DD7-C764-E411-6002-B961F42D61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5647" y="1436212"/>
            <a:ext cx="5831557" cy="381948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/>
              <a:t>Focus on whether persons act as individuals or as part of a wider group</a:t>
            </a:r>
          </a:p>
          <a:p>
            <a:r>
              <a:rPr lang="en-GB" sz="2400" dirty="0"/>
              <a:t>‘I’ / ‘Me’, individual achievements and rights</a:t>
            </a:r>
          </a:p>
          <a:p>
            <a:r>
              <a:rPr lang="en-GB" sz="2400" dirty="0"/>
              <a:t>Group loyalty, cohesion, community relationships – tend to be more averse to conflict 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811E-1101-6F7C-2CC2-7BC08565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908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693"/>
            <a:ext cx="10515600" cy="604445"/>
          </a:xfrm>
        </p:spPr>
        <p:txBody>
          <a:bodyPr/>
          <a:lstStyle/>
          <a:p>
            <a:pPr algn="ctr"/>
            <a:r>
              <a:rPr lang="en-GB" sz="4000" dirty="0"/>
              <a:t>Hofstede </a:t>
            </a:r>
            <a:endParaRPr lang="en-US" sz="24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9CD8B-AB72-3428-1553-71034E4228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732" y="628168"/>
            <a:ext cx="5638460" cy="443029"/>
          </a:xfrm>
        </p:spPr>
        <p:txBody>
          <a:bodyPr/>
          <a:lstStyle/>
          <a:p>
            <a:pPr algn="ctr"/>
            <a:r>
              <a:rPr lang="en-GB" dirty="0"/>
              <a:t>Masculinity vs Femininity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6731" y="1041429"/>
            <a:ext cx="5638460" cy="4014665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Gender role differentiation – values placed on normative ‘traditional’ gender roles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Expectations regarding flexible working, child care in masculine societies – have male heads of households, seen as providers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Low femininity scores – fewer social requirements to family stereotypes, higher rates of female leadership and entrepreneurship</a:t>
            </a:r>
            <a:r>
              <a:rPr lang="en-GB" sz="2400" dirty="0">
                <a:solidFill>
                  <a:srgbClr val="1A1919"/>
                </a:solidFill>
                <a:effectLst/>
              </a:rPr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B0EFA2-8A18-EA60-7120-386DA3416A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5" y="628168"/>
            <a:ext cx="5740842" cy="443030"/>
          </a:xfrm>
        </p:spPr>
        <p:txBody>
          <a:bodyPr/>
          <a:lstStyle/>
          <a:p>
            <a:pPr algn="ctr"/>
            <a:r>
              <a:rPr lang="en-GB" dirty="0"/>
              <a:t>Uncertainty Avoidance Index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7E1257-E44E-1B07-6B13-0C4EFACA9D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7" y="1071197"/>
            <a:ext cx="5740842" cy="398489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/>
              <a:t>Measures a society’s ability to cope with change, or the level of threat change poses</a:t>
            </a:r>
          </a:p>
          <a:p>
            <a:r>
              <a:rPr lang="en-GB" sz="2400" dirty="0"/>
              <a:t>Low uncertainty cultures navigate unstructured situations more comfortably</a:t>
            </a:r>
          </a:p>
          <a:p>
            <a:r>
              <a:rPr lang="en-GB" sz="2400" dirty="0"/>
              <a:t>Especially relevant in events to levels of planning and regulation and adapting to change 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19317"/>
            <a:ext cx="10515600" cy="631757"/>
          </a:xfrm>
        </p:spPr>
        <p:txBody>
          <a:bodyPr/>
          <a:lstStyle/>
          <a:p>
            <a:r>
              <a:rPr lang="en-GB" sz="4000" dirty="0"/>
              <a:t>Hofstede</a:t>
            </a:r>
            <a:endParaRPr lang="en-US" sz="2400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DD471-56EB-63F9-8853-A713D46A4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9696" y="998083"/>
            <a:ext cx="5493372" cy="470337"/>
          </a:xfrm>
        </p:spPr>
        <p:txBody>
          <a:bodyPr/>
          <a:lstStyle/>
          <a:p>
            <a:pPr algn="ctr"/>
            <a:r>
              <a:rPr lang="en-GB" dirty="0"/>
              <a:t>Long-term vs Short-term orientation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9696" y="1502152"/>
            <a:ext cx="5493372" cy="3887428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sz="2400" i="1" dirty="0">
                <a:solidFill>
                  <a:srgbClr val="1A1919"/>
                </a:solidFill>
                <a:effectLst/>
              </a:rPr>
              <a:t>Does culture value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F</a:t>
            </a:r>
            <a:r>
              <a:rPr lang="en-GB" sz="2400" dirty="0">
                <a:solidFill>
                  <a:srgbClr val="1A1919"/>
                </a:solidFill>
                <a:effectLst/>
              </a:rPr>
              <a:t>uture rewards, strategic planning and perseverance (Long-term) </a:t>
            </a:r>
          </a:p>
          <a:p>
            <a:pPr marL="0" indent="0">
              <a:buNone/>
            </a:pPr>
            <a:r>
              <a:rPr lang="en-GB" sz="2400" dirty="0">
                <a:solidFill>
                  <a:srgbClr val="1A1919"/>
                </a:solidFill>
              </a:rPr>
              <a:t>vs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Immediate results, pressure to conform to existing norms (Short-term)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1FF0BA-DF6E-A839-5C6F-21FC84AE4B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04789" y="1040862"/>
            <a:ext cx="5963876" cy="443032"/>
          </a:xfrm>
        </p:spPr>
        <p:txBody>
          <a:bodyPr/>
          <a:lstStyle/>
          <a:p>
            <a:pPr algn="ctr"/>
            <a:r>
              <a:rPr lang="en-GB" dirty="0"/>
              <a:t>Indulgence vs restraint 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B3452FA-C690-3BEE-921A-EFB303D621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04790" y="1502151"/>
            <a:ext cx="5963876" cy="3887429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/>
              <a:t>A recent addition</a:t>
            </a:r>
          </a:p>
          <a:p>
            <a:r>
              <a:rPr lang="en-GB" sz="2400" dirty="0"/>
              <a:t>Level of societal impulse and desire control</a:t>
            </a:r>
          </a:p>
          <a:p>
            <a:r>
              <a:rPr lang="en-GB" sz="2400" dirty="0"/>
              <a:t>High indulgence societies prioritise luxury, happiness, personal freedom</a:t>
            </a:r>
          </a:p>
          <a:p>
            <a:r>
              <a:rPr lang="en-GB" sz="2400" dirty="0"/>
              <a:t>Low indulgence societies have restraint culture, tend to suppress gratification through social norms, stricter moral or religious codes, fewer public expressions of emotion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35D9-2F0C-2C03-EE33-14D5348A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1038"/>
            <a:ext cx="10515600" cy="713692"/>
          </a:xfrm>
        </p:spPr>
        <p:txBody>
          <a:bodyPr/>
          <a:lstStyle/>
          <a:p>
            <a:r>
              <a:rPr lang="en-GB" sz="4000" dirty="0"/>
              <a:t>Hall’s Cultural theories</a:t>
            </a:r>
            <a:endParaRPr lang="en-US" sz="2400" i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AF139C-C920-9575-4B2F-9D1F67239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388" y="682793"/>
            <a:ext cx="5157787" cy="538623"/>
          </a:xfrm>
        </p:spPr>
        <p:txBody>
          <a:bodyPr/>
          <a:lstStyle/>
          <a:p>
            <a:r>
              <a:rPr lang="en-GB" dirty="0"/>
              <a:t>High and Low Context cultures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5A27-D8F0-49DF-B7C5-62062005B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4086" y="1218957"/>
            <a:ext cx="7469785" cy="4724898"/>
          </a:xfrm>
        </p:spPr>
        <p:txBody>
          <a:bodyPr/>
          <a:lstStyle/>
          <a:p>
            <a:r>
              <a:rPr lang="en-GB" dirty="0">
                <a:solidFill>
                  <a:srgbClr val="1A1919"/>
                </a:solidFill>
                <a:effectLst/>
              </a:rPr>
              <a:t>Characterises culture in terms of communication styles – verbal and non-verbal</a:t>
            </a:r>
            <a:endParaRPr lang="en-GB" dirty="0">
              <a:solidFill>
                <a:srgbClr val="1A1919"/>
              </a:solidFill>
            </a:endParaRPr>
          </a:p>
          <a:p>
            <a:r>
              <a:rPr lang="en-GB" dirty="0">
                <a:solidFill>
                  <a:srgbClr val="1A1919"/>
                </a:solidFill>
                <a:effectLst/>
              </a:rPr>
              <a:t>High context relies on non-verbal cues, deep implicit cultural knowledge – prioritise harmony, group relationships, understanding beyond words</a:t>
            </a:r>
          </a:p>
          <a:p>
            <a:r>
              <a:rPr lang="en-GB" dirty="0">
                <a:solidFill>
                  <a:srgbClr val="1A1919"/>
                </a:solidFill>
              </a:rPr>
              <a:t>Low context value efficiency, clarity</a:t>
            </a:r>
          </a:p>
          <a:p>
            <a:r>
              <a:rPr lang="en-GB" dirty="0">
                <a:solidFill>
                  <a:srgbClr val="1A1919"/>
                </a:solidFill>
                <a:effectLst/>
              </a:rPr>
              <a:t>Vital for creating culturally inclusive multicultural and global events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0D4-3990-9259-EEF5-6DA17F2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927BA750-0F09-03F0-437B-732404009BD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7755187" y="422942"/>
            <a:ext cx="3338604" cy="577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45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Hall’s Cultural Theories  </a:t>
            </a:r>
            <a:endParaRPr lang="en-US" sz="5000" i="1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261AE-4F58-B93A-3B26-10FBB1D1C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936" y="2660904"/>
            <a:ext cx="4408096" cy="3677158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The Cultural Iceberg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Demonstrates complexity of visible and hidden aspects of culture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Critical to managing cultural risk</a:t>
            </a:r>
            <a:endParaRPr lang="en-GB" sz="24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400" dirty="0"/>
              <a:t>Proxemics – differences in the use of space, including the size of personal space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BC7AEC2-30A2-0521-6330-69303C5C5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4897" y="640080"/>
            <a:ext cx="7142873" cy="525001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© Albert, Dowson &amp; Lomax 2025 https://www.goodfellowpublishers.com/culturalrisk</a:t>
            </a:r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0143-4C21-37CA-34B7-1E37C711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974"/>
            <a:ext cx="10515600" cy="795628"/>
          </a:xfrm>
        </p:spPr>
        <p:txBody>
          <a:bodyPr/>
          <a:lstStyle/>
          <a:p>
            <a:r>
              <a:rPr lang="en-GB" sz="3900" dirty="0"/>
              <a:t>Bourdieu’s theory of Cultural Capital</a:t>
            </a:r>
            <a:endParaRPr lang="en-US" sz="3900" i="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65E678-D2C6-9D6F-004C-E47BB7F5B2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247" y="805700"/>
            <a:ext cx="11788711" cy="2034320"/>
          </a:xfrm>
        </p:spPr>
        <p:txBody>
          <a:bodyPr/>
          <a:lstStyle/>
          <a:p>
            <a:r>
              <a:rPr lang="en-GB" sz="2400" dirty="0"/>
              <a:t>Explains how individual cultural knowledge, experiences and taste can contribute to social mobility and status attainment</a:t>
            </a:r>
          </a:p>
          <a:p>
            <a:r>
              <a:rPr lang="en-GB" sz="2400" dirty="0"/>
              <a:t>Diverse Workforces and events, (especially large-space and global) – high cultural capital is becoming a requirement to enable inclusive event management and planning as well as social mobility, educational attainment, career prospects</a:t>
            </a:r>
            <a:endParaRPr lang="en-US" sz="2400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1200A80-4196-EDAF-0199-B7DF56C4CF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52944" y="2840020"/>
            <a:ext cx="8495912" cy="2592592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GB" sz="2400" dirty="0"/>
              <a:t>Embodied – internalised practices, skills, knowledge</a:t>
            </a:r>
          </a:p>
          <a:p>
            <a:r>
              <a:rPr lang="en-GB" sz="2400" dirty="0"/>
              <a:t>Objectified – exposure to tangible objects e.g. books, musical instruments, food</a:t>
            </a:r>
          </a:p>
          <a:p>
            <a:r>
              <a:rPr lang="en-GB" sz="2400" dirty="0"/>
              <a:t>Institutionalised – gained through formal qualifications e.g degrees</a:t>
            </a:r>
          </a:p>
          <a:p>
            <a:r>
              <a:rPr lang="en-GB" sz="2400" dirty="0"/>
              <a:t>Online – digital literacy and access</a:t>
            </a:r>
            <a:endParaRPr lang="en-US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6F538-CEE0-C5DD-F3D5-DE48DC52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44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7D9B-2D40-0432-A6F0-314482E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972" y="67469"/>
            <a:ext cx="10590028" cy="847478"/>
          </a:xfrm>
        </p:spPr>
        <p:txBody>
          <a:bodyPr/>
          <a:lstStyle/>
          <a:p>
            <a:r>
              <a:rPr lang="en-GB" sz="4000" dirty="0"/>
              <a:t>Summary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BC-6D8D-8228-0B17-FB6DABCF5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8980" y="914947"/>
            <a:ext cx="10026618" cy="3079975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Theoretical models can help event managers to identify critical elements and dimensions of culture in order to create culturally inclusive spaces and events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Being able to u</a:t>
            </a:r>
            <a:r>
              <a:rPr lang="en-GB" sz="2400" dirty="0">
                <a:solidFill>
                  <a:srgbClr val="1A1919"/>
                </a:solidFill>
                <a:effectLst/>
              </a:rPr>
              <a:t>nderstand the complex nature of culture beyond the surface levels is a key skill for event managers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35A5-9FED-C243-FE6A-5EEFAA8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85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7D0B4-3AAF-B438-FA19-4F27D2037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0251"/>
          </a:xfrm>
        </p:spPr>
        <p:txBody>
          <a:bodyPr/>
          <a:lstStyle/>
          <a:p>
            <a:r>
              <a:rPr lang="en-GB" dirty="0"/>
              <a:t>Discussion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EC0707-974A-1131-F3F6-F06B1DB091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215376"/>
            <a:ext cx="10919543" cy="496158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How can Hofstede’s cultural dimensions support you to design culturally inclusive events that cater to diverse audiences?</a:t>
            </a:r>
            <a:endParaRPr lang="en-GB" sz="2700" dirty="0">
              <a:solidFill>
                <a:srgbClr val="1A1919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What strategies could be implemented to navigate high and low contexts communication styles when planning an international event?</a:t>
            </a:r>
            <a:endParaRPr lang="en-GB" sz="2700" dirty="0">
              <a:solidFill>
                <a:srgbClr val="1A1919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How can increasing your cultural capital improve your professional success in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events?</a:t>
            </a:r>
            <a:endParaRPr lang="en-GB" sz="2700" dirty="0">
              <a:solidFill>
                <a:srgbClr val="1A1919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How does understanding the cultural iceberg support event managers addressing hidden cultural expectations and potential challenges? 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Using a business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meeting with an international client, give an example of something you would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consider from the lower part of the iceberg.</a:t>
            </a:r>
            <a:endParaRPr lang="en-GB" sz="27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F9C97-E619-79D7-6919-8B980C95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10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1357</Words>
  <Application>Microsoft Macintosh PowerPoint</Application>
  <PresentationFormat>Widescreen</PresentationFormat>
  <Paragraphs>139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Arial Black</vt:lpstr>
      <vt:lpstr>Office Theme</vt:lpstr>
      <vt:lpstr>Custom Design</vt:lpstr>
      <vt:lpstr>PowerPoint Presentation</vt:lpstr>
      <vt:lpstr>PowerPoint Presentation</vt:lpstr>
      <vt:lpstr>PowerPoint Presentation</vt:lpstr>
      <vt:lpstr>Chapter 6: Theories and frameworks  Bernadette Albert</vt:lpstr>
      <vt:lpstr>Introduction</vt:lpstr>
      <vt:lpstr>The Cultural Web (adapted from Johnson, Whittington &amp; Scholes, 2023)</vt:lpstr>
      <vt:lpstr>Hofstede’s Cultural Dimension theories</vt:lpstr>
      <vt:lpstr>Hofstede </vt:lpstr>
      <vt:lpstr>Hofstede </vt:lpstr>
      <vt:lpstr>Hofstede</vt:lpstr>
      <vt:lpstr>Hall’s Cultural theories</vt:lpstr>
      <vt:lpstr>Hall’s Cultural Theories  </vt:lpstr>
      <vt:lpstr>Bourdieu’s theory of Cultural Capital</vt:lpstr>
      <vt:lpstr>Summary</vt:lpstr>
      <vt:lpstr>Discussion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Dan Lomax</cp:lastModifiedBy>
  <cp:revision>12</cp:revision>
  <dcterms:created xsi:type="dcterms:W3CDTF">2026-03-17T13:44:53Z</dcterms:created>
  <dcterms:modified xsi:type="dcterms:W3CDTF">2026-08-17T11:30:00Z</dcterms:modified>
</cp:coreProperties>
</file>